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7" r:id="rId1"/>
  </p:sldMasterIdLst>
  <p:notesMasterIdLst>
    <p:notesMasterId r:id="rId26"/>
  </p:notesMasterIdLst>
  <p:sldIdLst>
    <p:sldId id="256" r:id="rId2"/>
    <p:sldId id="257" r:id="rId3"/>
    <p:sldId id="258" r:id="rId4"/>
    <p:sldId id="260" r:id="rId5"/>
    <p:sldId id="279" r:id="rId6"/>
    <p:sldId id="275" r:id="rId7"/>
    <p:sldId id="280" r:id="rId8"/>
    <p:sldId id="264" r:id="rId9"/>
    <p:sldId id="281" r:id="rId10"/>
    <p:sldId id="282" r:id="rId11"/>
    <p:sldId id="268" r:id="rId12"/>
    <p:sldId id="269" r:id="rId13"/>
    <p:sldId id="270" r:id="rId14"/>
    <p:sldId id="266" r:id="rId15"/>
    <p:sldId id="272" r:id="rId16"/>
    <p:sldId id="284" r:id="rId17"/>
    <p:sldId id="283" r:id="rId18"/>
    <p:sldId id="271" r:id="rId19"/>
    <p:sldId id="274" r:id="rId20"/>
    <p:sldId id="276" r:id="rId21"/>
    <p:sldId id="277" r:id="rId22"/>
    <p:sldId id="273" r:id="rId23"/>
    <p:sldId id="285" r:id="rId24"/>
    <p:sldId id="27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0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127" autoAdjust="0"/>
    <p:restoredTop sz="94660"/>
  </p:normalViewPr>
  <p:slideViewPr>
    <p:cSldViewPr snapToGrid="0">
      <p:cViewPr>
        <p:scale>
          <a:sx n="84" d="100"/>
          <a:sy n="84" d="100"/>
        </p:scale>
        <p:origin x="328" y="1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7B11E-463E-0040-8798-083E73F53F7B}" type="datetimeFigureOut">
              <a:rPr lang="en-US" smtClean="0"/>
              <a:t>12/7/16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78F286-ACB9-5544-B584-4EFD3252D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7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8F286-ACB9-5544-B584-4EFD3252D9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20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8F286-ACB9-5544-B584-4EFD3252D9C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36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12/7/16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/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12/7/16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12/7/16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840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ransition spd="slow">
    <p:pull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jpg"/><Relationship Id="rId5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28.png"/><Relationship Id="rId5" Type="http://schemas.microsoft.com/office/2007/relationships/hdphoto" Target="../media/hdphoto4.wdp"/><Relationship Id="rId6" Type="http://schemas.openxmlformats.org/officeDocument/2006/relationships/image" Target="../media/image29.png"/><Relationship Id="rId7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microsoft.com/office/2007/relationships/hdphoto" Target="../media/hdphoto6.wd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fleetistics.com/history-gps-satellites.php" TargetMode="External"/><Relationship Id="rId12" Type="http://schemas.openxmlformats.org/officeDocument/2006/relationships/hyperlink" Target="http://www.alphr.com/features/373546/10-brilliant-darpa-inventions" TargetMode="External"/><Relationship Id="rId13" Type="http://schemas.openxmlformats.org/officeDocument/2006/relationships/hyperlink" Target="http://www.silicon-valley-story.de/sv/militFunding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history.com/topics/american-civil-war/civil-war-technology" TargetMode="External"/><Relationship Id="rId3" Type="http://schemas.openxmlformats.org/officeDocument/2006/relationships/hyperlink" Target="http://www.popularmechanics.com/military/research/g1577/7-surprising-scientific-advances-that-came-out-of-world-war-i/" TargetMode="External"/><Relationship Id="rId4" Type="http://schemas.openxmlformats.org/officeDocument/2006/relationships/hyperlink" Target="https://en.wikipedia.org/wiki/Cryptanalysis_of_the_Enigma" TargetMode="External"/><Relationship Id="rId5" Type="http://schemas.openxmlformats.org/officeDocument/2006/relationships/hyperlink" Target="https://en.wikipedia.org/wiki/History_of_computing_hardware" TargetMode="External"/><Relationship Id="rId6" Type="http://schemas.openxmlformats.org/officeDocument/2006/relationships/hyperlink" Target="https://en.wikipedia.org/wiki/ARPANET" TargetMode="External"/><Relationship Id="rId7" Type="http://schemas.openxmlformats.org/officeDocument/2006/relationships/hyperlink" Target="http://science.howstuffworks.com/war-drive-technological-advancement1.htm" TargetMode="External"/><Relationship Id="rId8" Type="http://schemas.openxmlformats.org/officeDocument/2006/relationships/hyperlink" Target="https://www.britannica.com/topic/ARPANET" TargetMode="External"/><Relationship Id="rId9" Type="http://schemas.openxmlformats.org/officeDocument/2006/relationships/hyperlink" Target="https://en.wikipedia.org/wiki/DARPA" TargetMode="External"/><Relationship Id="rId10" Type="http://schemas.openxmlformats.org/officeDocument/2006/relationships/hyperlink" Target="http://www.bloomberg.com/news/articles/2014-12-04/gps-as-we-know-it-happened-because-of-ronald-reaga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TED Talk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Bits </a:t>
            </a:r>
            <a:r>
              <a:rPr lang="en-GB" dirty="0" smtClean="0"/>
              <a:t>Please</a:t>
            </a:r>
          </a:p>
          <a:p>
            <a:endParaRPr lang="en-GB" dirty="0"/>
          </a:p>
          <a:p>
            <a:r>
              <a:rPr lang="en-GB" sz="1100" dirty="0"/>
              <a:t>Brandon Dooley, Owen Duffy, Paul Devaney, Cian Donoghue, Eoin Dowling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25569620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" y="-132588"/>
            <a:ext cx="10058400" cy="1609344"/>
          </a:xfrm>
        </p:spPr>
        <p:txBody>
          <a:bodyPr/>
          <a:lstStyle/>
          <a:p>
            <a:r>
              <a:rPr lang="en-US" dirty="0" smtClean="0"/>
              <a:t>What about in the 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48" y="1148690"/>
            <a:ext cx="6306312" cy="4050792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Telegraphs in the US never really took off to the same extent until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52701" y="1979902"/>
            <a:ext cx="45513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April 19, 1861</a:t>
            </a:r>
            <a:endParaRPr lang="en-IE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47360" y="2468880"/>
            <a:ext cx="914400" cy="472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409" y="251133"/>
            <a:ext cx="2353056" cy="29413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799" y="227462"/>
            <a:ext cx="2340864" cy="296311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55448" y="3772737"/>
            <a:ext cx="11008018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E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When President Lincoln founded the U.S. Military Telegraph Corps</a:t>
            </a:r>
            <a:endParaRPr lang="en-IE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9132650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Collossus</a:t>
            </a:r>
            <a:r>
              <a:rPr lang="en-GB" dirty="0"/>
              <a:t> – World War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3260" y="2608385"/>
            <a:ext cx="3378909" cy="3777622"/>
          </a:xfrm>
        </p:spPr>
        <p:txBody>
          <a:bodyPr/>
          <a:lstStyle/>
          <a:p>
            <a:r>
              <a:rPr lang="en-US" dirty="0"/>
              <a:t>Used thermionic valves (</a:t>
            </a:r>
            <a:r>
              <a:rPr lang="en-US" b="1" dirty="0"/>
              <a:t>vacuum tubes</a:t>
            </a:r>
            <a:r>
              <a:rPr lang="en-US" dirty="0"/>
              <a:t>) to perform </a:t>
            </a:r>
            <a:r>
              <a:rPr lang="en-US" b="1" dirty="0"/>
              <a:t>Boolean</a:t>
            </a:r>
            <a:r>
              <a:rPr lang="en-US" dirty="0"/>
              <a:t> and counting operations.</a:t>
            </a:r>
          </a:p>
          <a:p>
            <a:r>
              <a:rPr lang="en-US" dirty="0"/>
              <a:t>Regarded as the </a:t>
            </a:r>
            <a:r>
              <a:rPr lang="en-US" b="1" dirty="0"/>
              <a:t>world's first programmable</a:t>
            </a:r>
            <a:r>
              <a:rPr lang="en-US" dirty="0"/>
              <a:t>, electronic, digital </a:t>
            </a:r>
            <a:r>
              <a:rPr lang="en-US" b="1" dirty="0"/>
              <a:t>computer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925" y="2133599"/>
            <a:ext cx="261937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16717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Internet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4615" y="2873253"/>
            <a:ext cx="5349997" cy="3777622"/>
          </a:xfrm>
        </p:spPr>
        <p:txBody>
          <a:bodyPr/>
          <a:lstStyle/>
          <a:p>
            <a:r>
              <a:rPr lang="en-US" dirty="0"/>
              <a:t>1960s, the </a:t>
            </a:r>
            <a:r>
              <a:rPr lang="en-US" b="1" dirty="0"/>
              <a:t>U.S. Department of Defense </a:t>
            </a:r>
            <a:r>
              <a:rPr lang="en-US" dirty="0"/>
              <a:t>funded a project called </a:t>
            </a:r>
            <a:r>
              <a:rPr lang="en-US" b="1" dirty="0"/>
              <a:t>ARPANET</a:t>
            </a:r>
            <a:r>
              <a:rPr lang="en-US" dirty="0"/>
              <a:t>.</a:t>
            </a:r>
          </a:p>
          <a:p>
            <a:r>
              <a:rPr lang="en-US" dirty="0"/>
              <a:t>Developed the technologies and protocols necessary to allow </a:t>
            </a:r>
            <a:r>
              <a:rPr lang="en-US" b="1" dirty="0"/>
              <a:t>multiple computers to connect directly to one another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575" y="2547937"/>
            <a:ext cx="238125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6651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Internet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8868" y="2722685"/>
            <a:ext cx="4892797" cy="3777622"/>
          </a:xfrm>
        </p:spPr>
        <p:txBody>
          <a:bodyPr/>
          <a:lstStyle/>
          <a:p>
            <a:r>
              <a:rPr lang="en-US" dirty="0"/>
              <a:t>Multiple separate networks could be joined into </a:t>
            </a:r>
            <a:r>
              <a:rPr lang="en-US" b="1" dirty="0"/>
              <a:t>a network of networks</a:t>
            </a:r>
            <a:r>
              <a:rPr lang="en-US" dirty="0"/>
              <a:t>.</a:t>
            </a:r>
          </a:p>
          <a:p>
            <a:r>
              <a:rPr lang="en-US" dirty="0"/>
              <a:t>In 1983, ARPANET was </a:t>
            </a:r>
            <a:r>
              <a:rPr lang="en-US" b="1" dirty="0"/>
              <a:t>divided into two </a:t>
            </a:r>
            <a:r>
              <a:rPr lang="en-US" dirty="0"/>
              <a:t>parts, </a:t>
            </a:r>
            <a:r>
              <a:rPr lang="en-US" b="1" dirty="0"/>
              <a:t>MILNET</a:t>
            </a:r>
            <a:r>
              <a:rPr lang="en-US" dirty="0"/>
              <a:t>, to be used by </a:t>
            </a:r>
            <a:r>
              <a:rPr lang="en-US" b="1" dirty="0"/>
              <a:t>military</a:t>
            </a:r>
            <a:r>
              <a:rPr lang="en-US" dirty="0"/>
              <a:t> and defense agencies, and a </a:t>
            </a:r>
            <a:r>
              <a:rPr lang="en-US" b="1" dirty="0"/>
              <a:t>civilian version</a:t>
            </a:r>
            <a:r>
              <a:rPr lang="en-US" dirty="0"/>
              <a:t> of </a:t>
            </a:r>
            <a:r>
              <a:rPr lang="en-US" b="1" dirty="0"/>
              <a:t>ARPANET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5" y="2209800"/>
            <a:ext cx="38100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1339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GPS – Cold War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5292" y="2687517"/>
            <a:ext cx="5358789" cy="4372708"/>
          </a:xfrm>
        </p:spPr>
        <p:txBody>
          <a:bodyPr>
            <a:normAutofit/>
          </a:bodyPr>
          <a:lstStyle/>
          <a:p>
            <a:r>
              <a:rPr lang="en-US" dirty="0"/>
              <a:t>Developed by the U.S. military in the 1970s as a </a:t>
            </a:r>
            <a:r>
              <a:rPr lang="en-US" b="1" dirty="0"/>
              <a:t>Cold War weapon</a:t>
            </a:r>
            <a:r>
              <a:rPr lang="en-US" dirty="0"/>
              <a:t>. </a:t>
            </a:r>
          </a:p>
          <a:p>
            <a:r>
              <a:rPr lang="en-US" dirty="0"/>
              <a:t>A team of U.S. scientists </a:t>
            </a:r>
            <a:r>
              <a:rPr lang="en-US" b="1" dirty="0"/>
              <a:t>monitoring Sputnik's radio transmissions</a:t>
            </a:r>
          </a:p>
          <a:p>
            <a:r>
              <a:rPr lang="en-US" dirty="0"/>
              <a:t>1983, </a:t>
            </a:r>
            <a:r>
              <a:rPr lang="en-US" b="1" dirty="0"/>
              <a:t>President Reagan </a:t>
            </a:r>
            <a:r>
              <a:rPr lang="en-US" dirty="0"/>
              <a:t>signs an executive order allowing </a:t>
            </a:r>
            <a:r>
              <a:rPr lang="en-US" b="1" dirty="0"/>
              <a:t>civilian use </a:t>
            </a:r>
            <a:r>
              <a:rPr lang="en-US" dirty="0"/>
              <a:t>of the Pentagon’s Global Positioning System.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516" y="2230314"/>
            <a:ext cx="314325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6204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did Silicon Valley come from?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6453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7000" b="-4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10634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584" y="1620257"/>
            <a:ext cx="10058400" cy="1609344"/>
          </a:xfrm>
        </p:spPr>
        <p:txBody>
          <a:bodyPr>
            <a:normAutofit/>
          </a:bodyPr>
          <a:lstStyle/>
          <a:p>
            <a:r>
              <a:rPr lang="en-US" sz="9600" dirty="0" smtClean="0"/>
              <a:t>Still not convinced?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29710740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6828" y="-193793"/>
            <a:ext cx="10058400" cy="1609344"/>
          </a:xfrm>
        </p:spPr>
        <p:txBody>
          <a:bodyPr/>
          <a:lstStyle/>
          <a:p>
            <a:r>
              <a:rPr lang="en-GB" dirty="0"/>
              <a:t>What about Steve Jobs?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396" y="1461717"/>
            <a:ext cx="10697330" cy="5234051"/>
          </a:xfrm>
        </p:spPr>
      </p:pic>
      <p:sp>
        <p:nvSpPr>
          <p:cNvPr id="3" name="Rectangle 2"/>
          <p:cNvSpPr/>
          <p:nvPr/>
        </p:nvSpPr>
        <p:spPr>
          <a:xfrm>
            <a:off x="265472" y="1000052"/>
            <a:ext cx="115332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i="1" dirty="0">
                <a:solidFill>
                  <a:srgbClr val="252525"/>
                </a:solidFill>
                <a:latin typeface="Segoe Script" charset="0"/>
                <a:ea typeface="Segoe Script" charset="0"/>
                <a:cs typeface="Segoe Script" charset="0"/>
              </a:rPr>
              <a:t>"If I have seen further, it is by standing on the shoulders of giants</a:t>
            </a:r>
            <a:r>
              <a:rPr lang="en-US" sz="2400" i="1" dirty="0" smtClean="0">
                <a:solidFill>
                  <a:srgbClr val="252525"/>
                </a:solidFill>
                <a:latin typeface="Segoe Script" charset="0"/>
                <a:ea typeface="Segoe Script" charset="0"/>
                <a:cs typeface="Segoe Script" charset="0"/>
              </a:rPr>
              <a:t>."</a:t>
            </a:r>
            <a:endParaRPr lang="en-US" sz="2400" i="1" dirty="0">
              <a:latin typeface="Segoe Script" charset="0"/>
              <a:ea typeface="Segoe Script" charset="0"/>
              <a:cs typeface="Segoe Scrip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13867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about Bill Gates and Tim Berners-Lee?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2652347"/>
            <a:ext cx="8915400" cy="3777622"/>
          </a:xfrm>
        </p:spPr>
        <p:txBody>
          <a:bodyPr>
            <a:normAutofit/>
          </a:bodyPr>
          <a:lstStyle/>
          <a:p>
            <a:r>
              <a:rPr lang="en-US" sz="3600" b="1" dirty="0" err="1"/>
              <a:t>oN-Line</a:t>
            </a:r>
            <a:r>
              <a:rPr lang="en-US" sz="3600" b="1" dirty="0"/>
              <a:t> System (NLS) </a:t>
            </a:r>
          </a:p>
          <a:p>
            <a:r>
              <a:rPr lang="en-US" sz="3600" b="1" dirty="0"/>
              <a:t>GUI</a:t>
            </a:r>
          </a:p>
          <a:p>
            <a:r>
              <a:rPr lang="en-US" sz="3600" b="1" dirty="0"/>
              <a:t>Onscreen Windowing with a Mouse</a:t>
            </a:r>
          </a:p>
          <a:p>
            <a:r>
              <a:rPr lang="en-US" sz="3600" b="1" dirty="0"/>
              <a:t>Hypertext Linking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9834666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9353" y="2438863"/>
            <a:ext cx="8911687" cy="1280890"/>
          </a:xfrm>
        </p:spPr>
        <p:txBody>
          <a:bodyPr>
            <a:noAutofit/>
          </a:bodyPr>
          <a:lstStyle/>
          <a:p>
            <a:r>
              <a:rPr lang="en-GB" sz="4000" i="1" dirty="0"/>
              <a:t>_______ has made the greatest contribution to the development of computing.</a:t>
            </a:r>
            <a:endParaRPr lang="en-US" sz="4000" i="1" dirty="0"/>
          </a:p>
        </p:txBody>
      </p:sp>
    </p:spTree>
    <p:extLst>
      <p:ext uri="{BB962C8B-B14F-4D97-AF65-F5344CB8AC3E}">
        <p14:creationId xmlns:p14="http://schemas.microsoft.com/office/powerpoint/2010/main" val="148238320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6900" y="3008249"/>
            <a:ext cx="2912783" cy="1016678"/>
          </a:xfrm>
        </p:spPr>
        <p:txBody>
          <a:bodyPr>
            <a:noAutofit/>
          </a:bodyPr>
          <a:lstStyle/>
          <a:p>
            <a:r>
              <a:rPr lang="en-GB" sz="3200" dirty="0"/>
              <a:t>Who funded this research?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88377" y="405142"/>
            <a:ext cx="2091031" cy="20910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964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29017" y="405142"/>
            <a:ext cx="2668684" cy="21068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20500" y1="49000" x2="20500" y2="49000"/>
                        <a14:foregroundMark x1="17000" y1="48500" x2="17000" y2="48500"/>
                        <a14:foregroundMark x1="10250" y1="47750" x2="10250" y2="47750"/>
                        <a14:foregroundMark x1="34000" y1="50000" x2="34000" y2="50000"/>
                        <a14:foregroundMark x1="50250" y1="46250" x2="50250" y2="46250"/>
                        <a14:foregroundMark x1="68250" y1="45000" x2="68250" y2="45000"/>
                        <a14:foregroundMark x1="82000" y1="49000" x2="82000" y2="49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3008" y="4251927"/>
            <a:ext cx="3182407" cy="318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40593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0614" y="1336432"/>
            <a:ext cx="9569871" cy="4391273"/>
          </a:xfrm>
        </p:spPr>
      </p:pic>
      <p:sp>
        <p:nvSpPr>
          <p:cNvPr id="5" name="TextBox 4"/>
          <p:cNvSpPr txBox="1"/>
          <p:nvPr/>
        </p:nvSpPr>
        <p:spPr>
          <a:xfrm>
            <a:off x="10450818" y="6550223"/>
            <a:ext cx="1741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Source: Wikipedia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4693199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does the future hold?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46" b="99390" l="2667" r="971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06969" y="1706683"/>
            <a:ext cx="76200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4145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1335512" cy="4895088"/>
          </a:xfrm>
        </p:spPr>
        <p:txBody>
          <a:bodyPr>
            <a:normAutofit/>
          </a:bodyPr>
          <a:lstStyle/>
          <a:p>
            <a:r>
              <a:rPr lang="en-US" sz="9600" dirty="0" smtClean="0"/>
              <a:t>Thanks for listening!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18624774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415143"/>
            <a:ext cx="8915400" cy="3777622"/>
          </a:xfrm>
        </p:spPr>
        <p:txBody>
          <a:bodyPr>
            <a:normAutofit fontScale="25000" lnSpcReduction="20000"/>
          </a:bodyPr>
          <a:lstStyle/>
          <a:p>
            <a:r>
              <a:rPr lang="en-GB" dirty="0"/>
              <a:t>References: </a:t>
            </a:r>
            <a:endParaRPr lang="en-US" dirty="0"/>
          </a:p>
          <a:p>
            <a:r>
              <a:rPr lang="en-GB" b="1" dirty="0"/>
              <a:t>Slide 9:</a:t>
            </a:r>
            <a:endParaRPr lang="en-US" dirty="0"/>
          </a:p>
          <a:p>
            <a:r>
              <a:rPr lang="en-GB" u="sng" dirty="0">
                <a:hlinkClick r:id="rId2"/>
              </a:rPr>
              <a:t>http://www.history.com/topics/american-civil-war/civil-war-technology</a:t>
            </a:r>
            <a:endParaRPr lang="en-US" dirty="0"/>
          </a:p>
          <a:p>
            <a:r>
              <a:rPr lang="en-GB" b="1" dirty="0"/>
              <a:t>Slide 10:</a:t>
            </a:r>
            <a:endParaRPr lang="en-US" dirty="0"/>
          </a:p>
          <a:p>
            <a:r>
              <a:rPr lang="en-US" u="sng" dirty="0">
                <a:hlinkClick r:id="rId3"/>
              </a:rPr>
              <a:t>http://www.popularmechanics.com/military/research/g1577/7-surprising-scientific-advances-that-came-out-of-world-war-i/</a:t>
            </a:r>
            <a:endParaRPr lang="en-US" dirty="0"/>
          </a:p>
          <a:p>
            <a:r>
              <a:rPr lang="en-GB" b="1" dirty="0"/>
              <a:t>Slide 11:</a:t>
            </a:r>
            <a:endParaRPr lang="en-US" dirty="0"/>
          </a:p>
          <a:p>
            <a:r>
              <a:rPr lang="en-US" u="sng" dirty="0">
                <a:hlinkClick r:id="rId4"/>
              </a:rPr>
              <a:t>https://en.wikipedia.org/wiki/Cryptanalysis_of_the_Enigma</a:t>
            </a:r>
            <a:endParaRPr lang="en-US" dirty="0"/>
          </a:p>
          <a:p>
            <a:r>
              <a:rPr lang="en-GB" b="1" dirty="0"/>
              <a:t>Slide 12:</a:t>
            </a:r>
            <a:endParaRPr lang="en-US" dirty="0"/>
          </a:p>
          <a:p>
            <a:r>
              <a:rPr lang="en-GB" dirty="0"/>
              <a:t>https://en.wikipedia.org/wiki/Colossus_computer/</a:t>
            </a:r>
            <a:endParaRPr lang="en-US" dirty="0"/>
          </a:p>
          <a:p>
            <a:r>
              <a:rPr lang="en-GB" u="sng" dirty="0">
                <a:hlinkClick r:id="rId5"/>
              </a:rPr>
              <a:t>https://en.wikipedia.org/wiki/History_of_computing_hardware</a:t>
            </a:r>
            <a:endParaRPr lang="en-US" dirty="0"/>
          </a:p>
          <a:p>
            <a:r>
              <a:rPr lang="en-GB" b="1" dirty="0"/>
              <a:t>Slide 13 + 14:</a:t>
            </a:r>
            <a:endParaRPr lang="en-US" dirty="0"/>
          </a:p>
          <a:p>
            <a:r>
              <a:rPr lang="en-GB" u="sng" dirty="0">
                <a:hlinkClick r:id="rId6"/>
              </a:rPr>
              <a:t>https://en.wikipedia.org/wiki/ARPANET</a:t>
            </a:r>
            <a:endParaRPr lang="en-US" dirty="0"/>
          </a:p>
          <a:p>
            <a:r>
              <a:rPr lang="en-GB" u="sng" dirty="0">
                <a:hlinkClick r:id="rId7"/>
              </a:rPr>
              <a:t>http://science.howstuffworks.com/war-drive-technological-advancement1.htm</a:t>
            </a:r>
            <a:endParaRPr lang="en-US" dirty="0"/>
          </a:p>
          <a:p>
            <a:r>
              <a:rPr lang="en-GB" u="sng" dirty="0">
                <a:hlinkClick r:id="rId8"/>
              </a:rPr>
              <a:t>https://www.britannica.com/topic/ARPANET</a:t>
            </a:r>
            <a:endParaRPr lang="en-US" dirty="0"/>
          </a:p>
          <a:p>
            <a:r>
              <a:rPr lang="en-GB" u="sng" dirty="0">
                <a:hlinkClick r:id="rId9"/>
              </a:rPr>
              <a:t>https://en.wikipedia.org/wiki/DARPA</a:t>
            </a:r>
            <a:endParaRPr lang="en-US" dirty="0"/>
          </a:p>
          <a:p>
            <a:r>
              <a:rPr lang="en-GB" b="1" dirty="0"/>
              <a:t>Slide 15:</a:t>
            </a:r>
            <a:endParaRPr lang="en-US" dirty="0"/>
          </a:p>
          <a:p>
            <a:r>
              <a:rPr lang="en-GB" u="sng" dirty="0">
                <a:hlinkClick r:id="rId10"/>
              </a:rPr>
              <a:t>http://www.bloomberg.com/news/articles/2014-12-04/gps-as-we-know-it-happened-because-of-ronald-reagan</a:t>
            </a:r>
            <a:endParaRPr lang="en-US" dirty="0"/>
          </a:p>
          <a:p>
            <a:r>
              <a:rPr lang="en-GB" u="sng" dirty="0">
                <a:hlinkClick r:id="rId11"/>
              </a:rPr>
              <a:t>http://www.fleetistics.com/history-gps-satellites.php</a:t>
            </a:r>
            <a:r>
              <a:rPr lang="en-GB" dirty="0"/>
              <a:t> </a:t>
            </a:r>
            <a:endParaRPr lang="en-US" dirty="0"/>
          </a:p>
          <a:p>
            <a:r>
              <a:rPr lang="en-GB" b="1" dirty="0"/>
              <a:t>Slide 17:</a:t>
            </a:r>
            <a:endParaRPr lang="en-US" dirty="0"/>
          </a:p>
          <a:p>
            <a:r>
              <a:rPr lang="en-GB" u="sng" dirty="0">
                <a:hlinkClick r:id="rId12"/>
              </a:rPr>
              <a:t>http://www.alphr.com/features/373546/10-brilliant-darpa-inventions</a:t>
            </a:r>
            <a:endParaRPr lang="en-US" dirty="0"/>
          </a:p>
          <a:p>
            <a:r>
              <a:rPr lang="en-GB" dirty="0"/>
              <a:t> </a:t>
            </a:r>
            <a:endParaRPr lang="en-US" dirty="0"/>
          </a:p>
          <a:p>
            <a:r>
              <a:rPr lang="en-GB" b="1" dirty="0"/>
              <a:t>Slide 18:</a:t>
            </a:r>
            <a:endParaRPr lang="en-US" dirty="0"/>
          </a:p>
          <a:p>
            <a:r>
              <a:rPr lang="en-GB" u="sng" dirty="0">
                <a:hlinkClick r:id="rId13"/>
              </a:rPr>
              <a:t>http://www.silicon-valley-story.de/sv/militFunding.html</a:t>
            </a:r>
            <a:endParaRPr lang="en-US" dirty="0"/>
          </a:p>
          <a:p>
            <a:r>
              <a:rPr lang="en-GB" b="1" dirty="0"/>
              <a:t> </a:t>
            </a:r>
            <a:endParaRPr lang="en-US" dirty="0"/>
          </a:p>
          <a:p>
            <a:r>
              <a:rPr lang="en-GB" b="1" dirty="0"/>
              <a:t>Slide 19:</a:t>
            </a:r>
            <a:endParaRPr lang="en-US" dirty="0"/>
          </a:p>
          <a:p>
            <a:r>
              <a:rPr lang="en-GB" dirty="0"/>
              <a:t>http://www.defense.gov/News/Article/Article/686507/carter-reviews-new-technologies-from-dods-silicon-valley-unit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10002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620416" y="432316"/>
            <a:ext cx="6726342" cy="1694590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accent3">
                    <a:lumMod val="75000"/>
                  </a:schemeClr>
                </a:solidFill>
              </a:rPr>
              <a:t>George Boole (1815 – 1864)</a:t>
            </a:r>
            <a:endParaRPr lang="en-US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4347" y="1733800"/>
            <a:ext cx="4080720" cy="4080720"/>
          </a:xfrm>
        </p:spPr>
      </p:pic>
      <p:sp>
        <p:nvSpPr>
          <p:cNvPr id="2" name="TextBox 1"/>
          <p:cNvSpPr txBox="1"/>
          <p:nvPr/>
        </p:nvSpPr>
        <p:spPr>
          <a:xfrm>
            <a:off x="7477125" y="1018001"/>
            <a:ext cx="4714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ALAN TURING (1912-1954</a:t>
            </a:r>
            <a:r>
              <a:rPr lang="en-GB" sz="28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)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0570" y="1733800"/>
            <a:ext cx="4080720" cy="408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4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9203" y="983471"/>
            <a:ext cx="3526845" cy="1280890"/>
          </a:xfrm>
        </p:spPr>
        <p:txBody>
          <a:bodyPr>
            <a:normAutofit/>
          </a:bodyPr>
          <a:lstStyle/>
          <a:p>
            <a:pPr algn="ctr"/>
            <a:r>
              <a:rPr lang="en-GB" sz="2000" dirty="0" smtClean="0">
                <a:solidFill>
                  <a:schemeClr val="accent3">
                    <a:lumMod val="75000"/>
                  </a:schemeClr>
                </a:solidFill>
              </a:rPr>
              <a:t>Tim Berners-Lee (1955 </a:t>
            </a:r>
            <a:r>
              <a:rPr lang="en-GB" sz="2000" dirty="0">
                <a:solidFill>
                  <a:schemeClr val="accent3">
                    <a:lumMod val="75000"/>
                  </a:schemeClr>
                </a:solidFill>
              </a:rPr>
              <a:t>- </a:t>
            </a:r>
            <a:r>
              <a:rPr lang="en-GB" sz="2000" dirty="0" smtClean="0">
                <a:solidFill>
                  <a:schemeClr val="accent3">
                    <a:lumMod val="75000"/>
                  </a:schemeClr>
                </a:solidFill>
              </a:rPr>
              <a:t>)</a:t>
            </a:r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8905" y="2133600"/>
            <a:ext cx="2767442" cy="3778250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643" y="2164378"/>
            <a:ext cx="2698750" cy="3778250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861" y="2133600"/>
            <a:ext cx="3778250" cy="37782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67922" y="1433259"/>
            <a:ext cx="19741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BILL GATES (1955 </a:t>
            </a:r>
            <a:r>
              <a:rPr lang="en-GB" sz="2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- )</a:t>
            </a:r>
            <a:endParaRPr lang="en-US" sz="20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98906" y="1433259"/>
            <a:ext cx="24240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STEVE JOBS (1955 </a:t>
            </a:r>
            <a:r>
              <a:rPr lang="en-GB" sz="2000" dirty="0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– 2011)</a:t>
            </a:r>
            <a:endParaRPr lang="en-US" sz="20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152554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suggestion is a little less obvious..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372" y="3079750"/>
            <a:ext cx="5320579" cy="3778250"/>
          </a:xfrm>
        </p:spPr>
      </p:pic>
    </p:spTree>
    <p:extLst>
      <p:ext uri="{BB962C8B-B14F-4D97-AF65-F5344CB8AC3E}">
        <p14:creationId xmlns:p14="http://schemas.microsoft.com/office/powerpoint/2010/main" val="38056457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77837"/>
            <a:ext cx="12192000" cy="981367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11522" y="70333"/>
            <a:ext cx="9751475" cy="128089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A90001"/>
                </a:solidFill>
              </a:rPr>
              <a:t>But what about</a:t>
            </a:r>
            <a:endParaRPr lang="en-US" dirty="0">
              <a:solidFill>
                <a:srgbClr val="A90001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523396" y="2119312"/>
            <a:ext cx="8915400" cy="3777622"/>
          </a:xfrm>
        </p:spPr>
        <p:txBody>
          <a:bodyPr/>
          <a:lstStyle/>
          <a:p>
            <a:endParaRPr lang="en-GB" sz="2400" dirty="0"/>
          </a:p>
          <a:p>
            <a:endParaRPr lang="en-GB" sz="2400" dirty="0"/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387260" y="58341"/>
            <a:ext cx="5532284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E" sz="15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WAR?</a:t>
            </a:r>
            <a:endParaRPr lang="en-IE" sz="15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0443314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>
              <p:cTn id="9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0573 -0.02083 " pathEditMode="relative" rAng="0" ptsTypes="AA">
                                      <p:cBhvr>
                                        <p:cTn id="13" dur="3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6" y="-104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30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10573 -0.02083 L 0 0 " pathEditMode="relative" rAng="0" ptsTypes="AA">
                                      <p:cBhvr>
                                        <p:cTn id="18" dur="3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86" y="104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20" dur="30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5000"/>
                            </p:stCondLst>
                            <p:childTnLst>
                              <p:par>
                                <p:cTn id="2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0023 " pathEditMode="relative" rAng="0" ptsTypes="AA">
                                      <p:cBhvr>
                                        <p:cTn id="23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561" y="1027558"/>
            <a:ext cx="11517439" cy="160934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HAS WAR DRIVEN TECHNOLOGICAL ADVANCEMENT?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74560" y="2636902"/>
            <a:ext cx="11517439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LETS HAVE A LOOK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74559" y="3441574"/>
            <a:ext cx="11517439" cy="2639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YOU MAY BE SHOCKED AT WHAT CERTAIN TECHNOLOGIES WERE ORIGINALLY INVENTED FOR!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65376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088" y="97751"/>
            <a:ext cx="10058400" cy="1609344"/>
          </a:xfrm>
        </p:spPr>
        <p:txBody>
          <a:bodyPr/>
          <a:lstStyle/>
          <a:p>
            <a:r>
              <a:rPr lang="en-GB" dirty="0" err="1" smtClean="0"/>
              <a:t>TelegraphY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68" y="3031494"/>
            <a:ext cx="2572955" cy="3695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6462" y="1183874"/>
            <a:ext cx="508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+mj-lt"/>
              </a:rPr>
              <a:t> Original </a:t>
            </a:r>
            <a:r>
              <a:rPr lang="en-US" sz="2800" dirty="0" smtClean="0">
                <a:latin typeface="+mj-lt"/>
              </a:rPr>
              <a:t>Intended Purpose?</a:t>
            </a:r>
            <a:endParaRPr lang="en-US" sz="28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268647" y="583710"/>
            <a:ext cx="7559040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IE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(1790-1795) in Revolutionary France, the </a:t>
            </a:r>
            <a:r>
              <a:rPr lang="en-IE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Chappe</a:t>
            </a:r>
            <a:r>
              <a:rPr lang="en-IE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brothers invented a primitive, optical telegraph network called a “Semaphore” Telegraph for central intelligence purposes.</a:t>
            </a:r>
            <a:endParaRPr lang="en-IE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483" y="3052127"/>
            <a:ext cx="4900089" cy="367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74817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10" y="2505849"/>
            <a:ext cx="3166010" cy="422134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550920" y="807671"/>
            <a:ext cx="7362367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IE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Prussia Immediately followed, and very quickly the telegraph took off in Europe. </a:t>
            </a:r>
            <a:endParaRPr lang="en-IE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441" y="2514951"/>
            <a:ext cx="7329892" cy="42122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10" y="229766"/>
            <a:ext cx="3516531" cy="210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6674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478</TotalTime>
  <Words>437</Words>
  <Application>Microsoft Macintosh PowerPoint</Application>
  <PresentationFormat>Widescreen</PresentationFormat>
  <Paragraphs>80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Calibri</vt:lpstr>
      <vt:lpstr>Mangal</vt:lpstr>
      <vt:lpstr>Rockwell</vt:lpstr>
      <vt:lpstr>Rockwell Condensed</vt:lpstr>
      <vt:lpstr>Rockwell Extra Bold</vt:lpstr>
      <vt:lpstr>Segoe Script</vt:lpstr>
      <vt:lpstr>Wingdings</vt:lpstr>
      <vt:lpstr>Wood Type</vt:lpstr>
      <vt:lpstr>TED Talk </vt:lpstr>
      <vt:lpstr>_______ has made the greatest contribution to the development of computing.</vt:lpstr>
      <vt:lpstr>George Boole (1815 – 1864)</vt:lpstr>
      <vt:lpstr>Tim Berners-Lee (1955 - )</vt:lpstr>
      <vt:lpstr>Our suggestion is a little less obvious..</vt:lpstr>
      <vt:lpstr>But what about</vt:lpstr>
      <vt:lpstr>HAS WAR DRIVEN TECHNOLOGICAL ADVANCEMENT? </vt:lpstr>
      <vt:lpstr>TelegraphY</vt:lpstr>
      <vt:lpstr>PowerPoint Presentation</vt:lpstr>
      <vt:lpstr>What about in the us?</vt:lpstr>
      <vt:lpstr>Collossus – World War II</vt:lpstr>
      <vt:lpstr>The Internet</vt:lpstr>
      <vt:lpstr>The Internet</vt:lpstr>
      <vt:lpstr>GPS – Cold War</vt:lpstr>
      <vt:lpstr>Where did Silicon Valley come from?</vt:lpstr>
      <vt:lpstr>PowerPoint Presentation</vt:lpstr>
      <vt:lpstr>Still not convinced?</vt:lpstr>
      <vt:lpstr>What about Steve Jobs?</vt:lpstr>
      <vt:lpstr>What about Bill Gates and Tim Berners-Lee?</vt:lpstr>
      <vt:lpstr>Who funded this research?</vt:lpstr>
      <vt:lpstr>PowerPoint Presentation</vt:lpstr>
      <vt:lpstr>What does the future hold?</vt:lpstr>
      <vt:lpstr>Thanks for listening!</vt:lpstr>
      <vt:lpstr>References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TED Talk</dc:title>
  <dc:creator>Brandon Dooley</dc:creator>
  <cp:lastModifiedBy>Eoin Dowling</cp:lastModifiedBy>
  <cp:revision>43</cp:revision>
  <dcterms:created xsi:type="dcterms:W3CDTF">2016-11-28T10:57:17Z</dcterms:created>
  <dcterms:modified xsi:type="dcterms:W3CDTF">2016-12-07T14:13:49Z</dcterms:modified>
</cp:coreProperties>
</file>